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6" r:id="rId3"/>
    <p:sldId id="300" r:id="rId4"/>
    <p:sldId id="305" r:id="rId5"/>
    <p:sldId id="307" r:id="rId6"/>
    <p:sldId id="303" r:id="rId7"/>
    <p:sldId id="304"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5102" autoAdjust="0"/>
  </p:normalViewPr>
  <p:slideViewPr>
    <p:cSldViewPr snapToGrid="0" showGuides="1">
      <p:cViewPr varScale="1">
        <p:scale>
          <a:sx n="94" d="100"/>
          <a:sy n="94" d="100"/>
        </p:scale>
        <p:origin x="1712" y="200"/>
      </p:cViewPr>
      <p:guideLst>
        <p:guide orient="horz" pos="1797"/>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pPr rtl="0"/>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As you have now learned, indicators in DHIS2 consist of a mathematical formula that is calculated using items such as data elements, constants, and mathematical operators.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sz="1400" b="0" i="0" u="none" strike="noStrike" kern="1200" dirty="0">
                <a:solidFill>
                  <a:schemeClr val="tx1"/>
                </a:solidFill>
                <a:effectLst/>
                <a:latin typeface="Lato" panose="020F0502020204030203" pitchFamily="34" charset="0"/>
                <a:ea typeface="+mn-ea"/>
                <a:cs typeface="+mn-cs"/>
              </a:rPr>
              <a:t>In this series of videos, we will show you how to configure indicators within the Maintenance app.</a:t>
            </a:r>
          </a:p>
        </p:txBody>
      </p:sp>
    </p:spTree>
    <p:extLst>
      <p:ext uri="{BB962C8B-B14F-4D97-AF65-F5344CB8AC3E}">
        <p14:creationId xmlns:p14="http://schemas.microsoft.com/office/powerpoint/2010/main" val="140444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Continuing with our RMNCAH example, the two indicators we will configure are the ANC 4th visit coverage and ANC 1st to 8th visit dropout rate indicators. </a:t>
            </a:r>
          </a:p>
        </p:txBody>
      </p:sp>
    </p:spTree>
    <p:extLst>
      <p:ext uri="{BB962C8B-B14F-4D97-AF65-F5344CB8AC3E}">
        <p14:creationId xmlns:p14="http://schemas.microsoft.com/office/powerpoint/2010/main" val="424069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 this video, we will create the RMNCAH ANC 4th visit coverage indicator, which uses two data elements, ANC 4th visit, and the annual population of expected pregnant women. Let's see how to do this in DHIS2. </a:t>
            </a:r>
          </a:p>
        </p:txBody>
      </p:sp>
    </p:spTree>
    <p:extLst>
      <p:ext uri="{BB962C8B-B14F-4D97-AF65-F5344CB8AC3E}">
        <p14:creationId xmlns:p14="http://schemas.microsoft.com/office/powerpoint/2010/main" val="322446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Start by opening the Maintenance app and selecting Indicators from the header bar. Then select Indicator from the left side menu. If any indicators have already been created and shared with your user, they will be displayed here. To create a new indicator, click the plus icon. </a:t>
            </a:r>
          </a:p>
          <a:p>
            <a:endParaRPr lang="en-US" dirty="0"/>
          </a:p>
          <a:p>
            <a:r>
              <a:rPr lang="en-US" dirty="0"/>
              <a:t>In the Indicator creation page, start by filling out the name field. For this example, we will use RMNCAH ANC 4th visit coverage, plus the percentage sign, which follows the naming standard that we have discussed earlier in this course. The short name field is also required, so we will fill that in here. </a:t>
            </a:r>
          </a:p>
          <a:p>
            <a:endParaRPr lang="en-US" dirty="0"/>
          </a:p>
          <a:p>
            <a:r>
              <a:rPr lang="en-US" dirty="0"/>
              <a:t>For indicators, it is best practice to write a brief description so that the user doesn't need to review the numerator and denominator to figure out what the indicator is calculating. Let's enter a short description here. </a:t>
            </a:r>
          </a:p>
          <a:p>
            <a:endParaRPr lang="en-US" dirty="0"/>
          </a:p>
          <a:p>
            <a:r>
              <a:rPr lang="en-US" dirty="0"/>
              <a:t>For this indicator, we need to tick the annualized check box because the denominator data element uses yearly data, the annual population of expected pregnant women. </a:t>
            </a:r>
          </a:p>
          <a:p>
            <a:endParaRPr lang="en-US" dirty="0"/>
          </a:p>
          <a:p>
            <a:r>
              <a:rPr lang="en-US" dirty="0"/>
              <a:t>While the numerator uses monthly data on ANC 4th visits. Selecting annualized will allow you to view the indicators using the yearly data divided by 12 to get monthly data values. The next required field is the indicator type. This is the factor that your equation is multiplied by. </a:t>
            </a:r>
          </a:p>
          <a:p>
            <a:endParaRPr lang="en-US" dirty="0"/>
          </a:p>
          <a:p>
            <a:r>
              <a:rPr lang="en-US" dirty="0"/>
              <a:t>For this example, choose percentage, which is the same as multiplying your equation by 100. Now we're ready to configure our numerator and denominator. Scroll down to edit numerator field and click on it. A configuration dialogue appears. </a:t>
            </a:r>
          </a:p>
          <a:p>
            <a:endParaRPr lang="en-US" dirty="0"/>
          </a:p>
          <a:p>
            <a:r>
              <a:rPr lang="en-US" dirty="0"/>
              <a:t>The first field available to configure is the description, and it is a required field. In this field, It's useful to add a description that describes the output of the numerator. In this example, the numerator is ANC 4th visit. So we can use this as the description. </a:t>
            </a:r>
          </a:p>
          <a:p>
            <a:endParaRPr lang="en-US" dirty="0"/>
          </a:p>
          <a:p>
            <a:r>
              <a:rPr lang="en-US" dirty="0"/>
              <a:t>Below the description is the formula builder box where the indicator formula is created using the operators listed below the box and the components from the right hand field. To select the metadata for this example, we will need to ensure the Data Elements tab is selected, and you can use the search names field to search for the ANC data elements. Double click on the ANC 4th visit data element to add it to the formula builder. </a:t>
            </a:r>
          </a:p>
          <a:p>
            <a:endParaRPr lang="en-US" dirty="0"/>
          </a:p>
          <a:p>
            <a:r>
              <a:rPr lang="en-US" dirty="0"/>
              <a:t>This will be displayed as the ID of the data element in the formula builder box and the data element name in the formula checker box right below the builder box. At the bottom of the edit numerator dialogue box, confirm the written formula is correct and that the system gives a valid response to the formula. </a:t>
            </a:r>
          </a:p>
          <a:p>
            <a:endParaRPr lang="en-US" dirty="0"/>
          </a:p>
          <a:p>
            <a:r>
              <a:rPr lang="en-US" dirty="0"/>
              <a:t>Since this indicator does not require any other numerator components, the numerator is complete so we can click on done. Now we need to add the denominator, click on edit denominator to open the configuration dialogue. This dialogue looks the same as the numerator dialogue. In the description field, enter a description of the denominator. </a:t>
            </a:r>
          </a:p>
          <a:p>
            <a:endParaRPr lang="en-US" dirty="0"/>
          </a:p>
          <a:p>
            <a:r>
              <a:rPr lang="en-US" dirty="0"/>
              <a:t>Let's use expected pregnancies. Now we can begin building the formula. In the right hand side, ensure the Data Elements tab is selected. And in the search names field, search for the data element population expected pregnant women. </a:t>
            </a:r>
          </a:p>
          <a:p>
            <a:endParaRPr lang="en-US" dirty="0"/>
          </a:p>
          <a:p>
            <a:r>
              <a:rPr lang="en-US" dirty="0"/>
              <a:t>Make sure that you do not select the data elements that specify the age categories as these items will only use data for the particular age category specified. Double click on the row that does not specify an age category to add it to the formula builder. </a:t>
            </a:r>
          </a:p>
          <a:p>
            <a:endParaRPr lang="en-US" dirty="0"/>
          </a:p>
          <a:p>
            <a:r>
              <a:rPr lang="en-US" dirty="0"/>
              <a:t>At the bottom of the edit denominator dialogue box, confirm the written formula is correct, and that the system gives a valid response to the formula. Since we are not adding anything else, the denominator is complete. Click done. Finally, click on save to save the indicator. </a:t>
            </a:r>
          </a:p>
        </p:txBody>
      </p:sp>
    </p:spTree>
    <p:extLst>
      <p:ext uri="{BB962C8B-B14F-4D97-AF65-F5344CB8AC3E}">
        <p14:creationId xmlns:p14="http://schemas.microsoft.com/office/powerpoint/2010/main" val="81172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In summary, indicators in DHIS2 are created through the maintenance app. To create one, click the plus icon in the indicator section, fill in the required fields including selecting the indicator type, then configure the numerator and denominator using the formula builder. Verify each of your formulas and click save.</a:t>
            </a:r>
            <a:endParaRPr lang="en-NO" dirty="0">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5.sv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9.sv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Creating indicators</a:t>
            </a:r>
            <a:endParaRPr lang="en-U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A9D9D107-BE85-D632-5F37-4FC2961F5CD4}"/>
              </a:ext>
            </a:extLst>
          </p:cNvPr>
          <p:cNvSpPr txBox="1">
            <a:spLocks/>
          </p:cNvSpPr>
          <p:nvPr/>
        </p:nvSpPr>
        <p:spPr>
          <a:xfrm>
            <a:off x="9045536" y="509023"/>
            <a:ext cx="2110146" cy="682625"/>
          </a:xfrm>
          <a:prstGeom prst="roundRect">
            <a:avLst/>
          </a:prstGeom>
          <a:ln w="28575">
            <a:solidFill>
              <a:schemeClr val="bg1"/>
            </a:solidFill>
          </a:ln>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2400"/>
              <a:t>Part 1/2</a:t>
            </a:r>
          </a:p>
        </p:txBody>
      </p:sp>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Click="0" advTm="13019"/>
    </mc:Choice>
    <mc:Fallback xmlns="">
      <p:transition spd="slow" advClick="0"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40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anim calcmode="lin" valueType="num">
                                      <p:cBhvr>
                                        <p:cTn id="30" dur="250" fill="hold"/>
                                        <p:tgtEl>
                                          <p:spTgt spid="9"/>
                                        </p:tgtEl>
                                        <p:attrNameLst>
                                          <p:attrName>ppt_x</p:attrName>
                                        </p:attrNameLst>
                                      </p:cBhvr>
                                      <p:tavLst>
                                        <p:tav tm="0">
                                          <p:val>
                                            <p:strVal val="#ppt_x"/>
                                          </p:val>
                                        </p:tav>
                                        <p:tav tm="100000">
                                          <p:val>
                                            <p:strVal val="#ppt_x"/>
                                          </p:val>
                                        </p:tav>
                                      </p:tavLst>
                                    </p:anim>
                                    <p:anim calcmode="lin" valueType="num">
                                      <p:cBhvr>
                                        <p:cTn id="31" dur="250" fill="hold"/>
                                        <p:tgtEl>
                                          <p:spTgt spid="9"/>
                                        </p:tgtEl>
                                        <p:attrNameLst>
                                          <p:attrName>ppt_y</p:attrName>
                                        </p:attrNameLst>
                                      </p:cBhvr>
                                      <p:tavLst>
                                        <p:tav tm="0">
                                          <p:val>
                                            <p:strVal val="#ppt_y-.1"/>
                                          </p:val>
                                        </p:tav>
                                        <p:tav tm="100000">
                                          <p:val>
                                            <p:strVal val="#ppt_y"/>
                                          </p:val>
                                        </p:tav>
                                      </p:tavLst>
                                    </p:anim>
                                  </p:childTnLst>
                                </p:cTn>
                              </p:par>
                              <p:par>
                                <p:cTn id="32" presetID="2" presetClass="exit" presetSubtype="9" fill="hold" grpId="1" nodeType="withEffect">
                                  <p:stCondLst>
                                    <p:cond delay="11750"/>
                                  </p:stCondLst>
                                  <p:childTnLst>
                                    <p:anim calcmode="lin" valueType="num">
                                      <p:cBhvr additive="base">
                                        <p:cTn id="33" dur="500"/>
                                        <p:tgtEl>
                                          <p:spTgt spid="4"/>
                                        </p:tgtEl>
                                        <p:attrNameLst>
                                          <p:attrName>ppt_x</p:attrName>
                                        </p:attrNameLst>
                                      </p:cBhvr>
                                      <p:tavLst>
                                        <p:tav tm="0">
                                          <p:val>
                                            <p:strVal val="ppt_x"/>
                                          </p:val>
                                        </p:tav>
                                        <p:tav tm="100000">
                                          <p:val>
                                            <p:strVal val="0-ppt_w/2"/>
                                          </p:val>
                                        </p:tav>
                                      </p:tavLst>
                                    </p:anim>
                                    <p:anim calcmode="lin" valueType="num">
                                      <p:cBhvr additive="base">
                                        <p:cTn id="34" dur="500"/>
                                        <p:tgtEl>
                                          <p:spTgt spid="4"/>
                                        </p:tgtEl>
                                        <p:attrNameLst>
                                          <p:attrName>ppt_y</p:attrName>
                                        </p:attrNameLst>
                                      </p:cBhvr>
                                      <p:tavLst>
                                        <p:tav tm="0">
                                          <p:val>
                                            <p:strVal val="ppt_y"/>
                                          </p:val>
                                        </p:tav>
                                        <p:tav tm="100000">
                                          <p:val>
                                            <p:strVal val="0-ppt_h/2"/>
                                          </p:val>
                                        </p:tav>
                                      </p:tavLst>
                                    </p:anim>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11750"/>
                                  </p:stCondLst>
                                  <p:childTnLst>
                                    <p:animEffect transition="out" filter="fade">
                                      <p:cBhvr>
                                        <p:cTn id="37" dur="100"/>
                                        <p:tgtEl>
                                          <p:spTgt spid="3"/>
                                        </p:tgtEl>
                                      </p:cBhvr>
                                    </p:animEffect>
                                    <p:set>
                                      <p:cBhvr>
                                        <p:cTn id="38"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Arrow: Clockwise curve with solid fill">
            <a:extLst>
              <a:ext uri="{FF2B5EF4-FFF2-40B4-BE49-F238E27FC236}">
                <a16:creationId xmlns:a16="http://schemas.microsoft.com/office/drawing/2014/main" id="{24838B87-307A-17E6-7CC3-E4F1687FB0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5985368" y="2145338"/>
            <a:ext cx="914400" cy="914400"/>
          </a:xfrm>
          <a:prstGeom prst="rect">
            <a:avLst/>
          </a:prstGeom>
        </p:spPr>
      </p:pic>
      <p:pic>
        <p:nvPicPr>
          <p:cNvPr id="4" name="Graphic 3" descr="Arrow: Slight curve with solid fill">
            <a:extLst>
              <a:ext uri="{FF2B5EF4-FFF2-40B4-BE49-F238E27FC236}">
                <a16:creationId xmlns:a16="http://schemas.microsoft.com/office/drawing/2014/main" id="{BBF77491-AF02-ACB0-69C3-ECEC514269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5993643" y="4146981"/>
            <a:ext cx="914400" cy="914400"/>
          </a:xfrm>
          <a:prstGeom prst="rect">
            <a:avLst/>
          </a:prstGeom>
        </p:spPr>
      </p:pic>
      <p:pic>
        <p:nvPicPr>
          <p:cNvPr id="5" name="Graphic 4" descr="Arrow: Clockwise curve with solid fill">
            <a:extLst>
              <a:ext uri="{FF2B5EF4-FFF2-40B4-BE49-F238E27FC236}">
                <a16:creationId xmlns:a16="http://schemas.microsoft.com/office/drawing/2014/main" id="{E30825C4-A31A-7E0B-FA2E-B9CBA1A531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452417" flipH="1">
            <a:off x="9350992" y="2382928"/>
            <a:ext cx="914400" cy="914400"/>
          </a:xfrm>
          <a:prstGeom prst="rect">
            <a:avLst/>
          </a:prstGeom>
        </p:spPr>
      </p:pic>
      <p:sp>
        <p:nvSpPr>
          <p:cNvPr id="6" name="Rectangle: Rounded Corners 5">
            <a:extLst>
              <a:ext uri="{FF2B5EF4-FFF2-40B4-BE49-F238E27FC236}">
                <a16:creationId xmlns:a16="http://schemas.microsoft.com/office/drawing/2014/main" id="{78E3D680-2790-710D-B7A3-717D156A4B0A}"/>
              </a:ext>
            </a:extLst>
          </p:cNvPr>
          <p:cNvSpPr/>
          <p:nvPr/>
        </p:nvSpPr>
        <p:spPr>
          <a:xfrm>
            <a:off x="1558067" y="3312005"/>
            <a:ext cx="2738367"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Indicator </a:t>
            </a:r>
          </a:p>
        </p:txBody>
      </p:sp>
      <p:sp>
        <p:nvSpPr>
          <p:cNvPr id="7" name="TextBox 6">
            <a:extLst>
              <a:ext uri="{FF2B5EF4-FFF2-40B4-BE49-F238E27FC236}">
                <a16:creationId xmlns:a16="http://schemas.microsoft.com/office/drawing/2014/main" id="{74AB85E2-FCAD-D78A-84EF-81B43B7DC3DA}"/>
              </a:ext>
            </a:extLst>
          </p:cNvPr>
          <p:cNvSpPr txBox="1"/>
          <p:nvPr/>
        </p:nvSpPr>
        <p:spPr>
          <a:xfrm>
            <a:off x="5326692" y="2967335"/>
            <a:ext cx="2902226" cy="523220"/>
          </a:xfrm>
          <a:prstGeom prst="rect">
            <a:avLst/>
          </a:prstGeom>
          <a:noFill/>
        </p:spPr>
        <p:txBody>
          <a:bodyPr wrap="square" rtlCol="0">
            <a:spAutoFit/>
          </a:bodyPr>
          <a:lstStyle/>
          <a:p>
            <a:pPr algn="ctr">
              <a:buClr>
                <a:srgbClr val="008CCF"/>
              </a:buClr>
            </a:pPr>
            <a:r>
              <a:rPr lang="en-US" sz="2800" b="0" i="0" u="none" strike="noStrike">
                <a:effectLst/>
              </a:rPr>
              <a:t>Numerator </a:t>
            </a:r>
            <a:endParaRPr lang="en-US" sz="2800" dirty="0"/>
          </a:p>
        </p:txBody>
      </p:sp>
      <p:sp>
        <p:nvSpPr>
          <p:cNvPr id="8" name="TextBox 7">
            <a:extLst>
              <a:ext uri="{FF2B5EF4-FFF2-40B4-BE49-F238E27FC236}">
                <a16:creationId xmlns:a16="http://schemas.microsoft.com/office/drawing/2014/main" id="{89BBC6F2-F0A9-92F9-66DE-3DDBB937CDAF}"/>
              </a:ext>
            </a:extLst>
          </p:cNvPr>
          <p:cNvSpPr txBox="1"/>
          <p:nvPr/>
        </p:nvSpPr>
        <p:spPr>
          <a:xfrm>
            <a:off x="5326692" y="3662899"/>
            <a:ext cx="2950067" cy="523220"/>
          </a:xfrm>
          <a:prstGeom prst="rect">
            <a:avLst/>
          </a:prstGeom>
          <a:noFill/>
        </p:spPr>
        <p:txBody>
          <a:bodyPr wrap="square" rtlCol="0">
            <a:spAutoFit/>
          </a:bodyPr>
          <a:lstStyle/>
          <a:p>
            <a:pPr algn="ctr">
              <a:buClr>
                <a:srgbClr val="008CCF"/>
              </a:buClr>
            </a:pPr>
            <a:r>
              <a:rPr lang="en-US" sz="2800" b="0" i="0" u="none" strike="noStrike">
                <a:effectLst/>
              </a:rPr>
              <a:t>Denominator </a:t>
            </a:r>
            <a:endParaRPr lang="en-US" sz="2800" dirty="0"/>
          </a:p>
        </p:txBody>
      </p:sp>
      <p:cxnSp>
        <p:nvCxnSpPr>
          <p:cNvPr id="9" name="Straight Connector 8">
            <a:extLst>
              <a:ext uri="{FF2B5EF4-FFF2-40B4-BE49-F238E27FC236}">
                <a16:creationId xmlns:a16="http://schemas.microsoft.com/office/drawing/2014/main" id="{A861E32E-8E95-F169-579F-2E17F76C487C}"/>
              </a:ext>
            </a:extLst>
          </p:cNvPr>
          <p:cNvCxnSpPr/>
          <p:nvPr/>
        </p:nvCxnSpPr>
        <p:spPr>
          <a:xfrm>
            <a:off x="5326692" y="3601344"/>
            <a:ext cx="2902226" cy="0"/>
          </a:xfrm>
          <a:prstGeom prst="line">
            <a:avLst/>
          </a:prstGeom>
          <a:ln w="47625" cap="rnd">
            <a:solidFill>
              <a:schemeClr val="tx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9CE238-F02E-EFA4-24E9-2B46A5AA8693}"/>
              </a:ext>
            </a:extLst>
          </p:cNvPr>
          <p:cNvSpPr txBox="1"/>
          <p:nvPr/>
        </p:nvSpPr>
        <p:spPr>
          <a:xfrm>
            <a:off x="4657578" y="3278178"/>
            <a:ext cx="447558" cy="646331"/>
          </a:xfrm>
          <a:prstGeom prst="rect">
            <a:avLst/>
          </a:prstGeom>
          <a:noFill/>
        </p:spPr>
        <p:txBody>
          <a:bodyPr wrap="none" rtlCol="0">
            <a:spAutoFit/>
          </a:bodyPr>
          <a:lstStyle/>
          <a:p>
            <a:pPr algn="l">
              <a:buClr>
                <a:srgbClr val="008CCF"/>
              </a:buClr>
            </a:pPr>
            <a:r>
              <a:rPr lang="nb-NO" sz="3600" dirty="0"/>
              <a:t>=</a:t>
            </a:r>
            <a:endParaRPr lang="en-US" sz="3600" dirty="0"/>
          </a:p>
        </p:txBody>
      </p:sp>
      <p:sp>
        <p:nvSpPr>
          <p:cNvPr id="11" name="TextBox 10">
            <a:extLst>
              <a:ext uri="{FF2B5EF4-FFF2-40B4-BE49-F238E27FC236}">
                <a16:creationId xmlns:a16="http://schemas.microsoft.com/office/drawing/2014/main" id="{9E18772A-BE24-92BC-293B-8ED6E443A73C}"/>
              </a:ext>
            </a:extLst>
          </p:cNvPr>
          <p:cNvSpPr txBox="1"/>
          <p:nvPr/>
        </p:nvSpPr>
        <p:spPr>
          <a:xfrm>
            <a:off x="8480954" y="3339734"/>
            <a:ext cx="413896" cy="523220"/>
          </a:xfrm>
          <a:prstGeom prst="rect">
            <a:avLst/>
          </a:prstGeom>
          <a:noFill/>
        </p:spPr>
        <p:txBody>
          <a:bodyPr wrap="none" rtlCol="0">
            <a:spAutoFit/>
          </a:bodyPr>
          <a:lstStyle/>
          <a:p>
            <a:pPr algn="l">
              <a:buClr>
                <a:srgbClr val="008CCF"/>
              </a:buClr>
            </a:pPr>
            <a:r>
              <a:rPr lang="nb-NO" sz="2800" dirty="0"/>
              <a:t>X</a:t>
            </a:r>
            <a:endParaRPr lang="en-US" sz="2800" dirty="0"/>
          </a:p>
        </p:txBody>
      </p:sp>
      <p:sp>
        <p:nvSpPr>
          <p:cNvPr id="12" name="TextBox 11">
            <a:extLst>
              <a:ext uri="{FF2B5EF4-FFF2-40B4-BE49-F238E27FC236}">
                <a16:creationId xmlns:a16="http://schemas.microsoft.com/office/drawing/2014/main" id="{2E1C9818-EFB2-0583-99F2-E61EFC8DA6A6}"/>
              </a:ext>
            </a:extLst>
          </p:cNvPr>
          <p:cNvSpPr txBox="1"/>
          <p:nvPr/>
        </p:nvSpPr>
        <p:spPr>
          <a:xfrm>
            <a:off x="8851451" y="3290332"/>
            <a:ext cx="1720971" cy="584775"/>
          </a:xfrm>
          <a:prstGeom prst="rect">
            <a:avLst/>
          </a:prstGeom>
          <a:noFill/>
        </p:spPr>
        <p:txBody>
          <a:bodyPr wrap="square" rtlCol="0">
            <a:spAutoFit/>
          </a:bodyPr>
          <a:lstStyle/>
          <a:p>
            <a:pPr algn="l">
              <a:buClr>
                <a:srgbClr val="008CCF"/>
              </a:buClr>
            </a:pPr>
            <a:r>
              <a:rPr lang="nb-NO" sz="3200"/>
              <a:t>Factor</a:t>
            </a:r>
            <a:endParaRPr lang="en-US" sz="3200" dirty="0"/>
          </a:p>
        </p:txBody>
      </p:sp>
      <p:sp>
        <p:nvSpPr>
          <p:cNvPr id="13" name="TextBox 12">
            <a:extLst>
              <a:ext uri="{FF2B5EF4-FFF2-40B4-BE49-F238E27FC236}">
                <a16:creationId xmlns:a16="http://schemas.microsoft.com/office/drawing/2014/main" id="{1DEB32B4-DBBE-445F-C6B9-E363DC0186E7}"/>
              </a:ext>
            </a:extLst>
          </p:cNvPr>
          <p:cNvSpPr txBox="1"/>
          <p:nvPr/>
        </p:nvSpPr>
        <p:spPr>
          <a:xfrm>
            <a:off x="4881357" y="4973361"/>
            <a:ext cx="2243640" cy="461665"/>
          </a:xfrm>
          <a:prstGeom prst="rect">
            <a:avLst/>
          </a:prstGeom>
          <a:noFill/>
        </p:spPr>
        <p:txBody>
          <a:bodyPr wrap="square" rtlCol="0">
            <a:spAutoFit/>
          </a:bodyPr>
          <a:lstStyle/>
          <a:p>
            <a:pPr algn="l">
              <a:buClr>
                <a:srgbClr val="008CCF"/>
              </a:buClr>
            </a:pPr>
            <a:r>
              <a:rPr lang="nb-NO" sz="2400">
                <a:solidFill>
                  <a:schemeClr val="accent2"/>
                </a:solidFill>
              </a:rPr>
              <a:t>Data element </a:t>
            </a:r>
            <a:endParaRPr lang="en-US" sz="2400" dirty="0">
              <a:solidFill>
                <a:schemeClr val="accent2"/>
              </a:solidFill>
            </a:endParaRPr>
          </a:p>
        </p:txBody>
      </p:sp>
      <p:sp>
        <p:nvSpPr>
          <p:cNvPr id="14" name="TextBox 13">
            <a:extLst>
              <a:ext uri="{FF2B5EF4-FFF2-40B4-BE49-F238E27FC236}">
                <a16:creationId xmlns:a16="http://schemas.microsoft.com/office/drawing/2014/main" id="{401AB06A-ED06-4C65-CC94-45CFE8E97ACB}"/>
              </a:ext>
            </a:extLst>
          </p:cNvPr>
          <p:cNvSpPr txBox="1"/>
          <p:nvPr/>
        </p:nvSpPr>
        <p:spPr>
          <a:xfrm>
            <a:off x="4583945" y="1863596"/>
            <a:ext cx="2243640" cy="461665"/>
          </a:xfrm>
          <a:prstGeom prst="rect">
            <a:avLst/>
          </a:prstGeom>
          <a:noFill/>
        </p:spPr>
        <p:txBody>
          <a:bodyPr wrap="square" rtlCol="0">
            <a:spAutoFit/>
          </a:bodyPr>
          <a:lstStyle/>
          <a:p>
            <a:pPr algn="l">
              <a:buClr>
                <a:srgbClr val="008CCF"/>
              </a:buClr>
            </a:pPr>
            <a:r>
              <a:rPr lang="nb-NO" sz="2400">
                <a:solidFill>
                  <a:schemeClr val="accent2"/>
                </a:solidFill>
              </a:rPr>
              <a:t>Data element </a:t>
            </a:r>
            <a:endParaRPr lang="en-US" sz="2400" dirty="0">
              <a:solidFill>
                <a:schemeClr val="accent2"/>
              </a:solidFill>
            </a:endParaRPr>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spd="slow" p14:dur="2000" advTm="14232"/>
    </mc:Choice>
    <mc:Fallback xmlns="">
      <p:transition spd="slow" advTm="142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0" grpId="0"/>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a:r>
              <a:rPr lang="en-NO" dirty="0"/>
              <a:t>In this video, you will see…</a:t>
            </a:r>
          </a:p>
        </p:txBody>
      </p:sp>
      <p:sp>
        <p:nvSpPr>
          <p:cNvPr id="9" name="TextBox 8">
            <a:extLst>
              <a:ext uri="{FF2B5EF4-FFF2-40B4-BE49-F238E27FC236}">
                <a16:creationId xmlns:a16="http://schemas.microsoft.com/office/drawing/2014/main" id="{D8BF9548-5F77-B576-D5FA-4593FD1E737F}"/>
              </a:ext>
            </a:extLst>
          </p:cNvPr>
          <p:cNvSpPr txBox="1"/>
          <p:nvPr/>
        </p:nvSpPr>
        <p:spPr>
          <a:xfrm>
            <a:off x="6275893" y="3182854"/>
            <a:ext cx="4490224" cy="910827"/>
          </a:xfrm>
          <a:prstGeom prst="rect">
            <a:avLst/>
          </a:prstGeom>
          <a:noFill/>
        </p:spPr>
        <p:txBody>
          <a:bodyPr wrap="square" rtlCol="0">
            <a:spAutoFit/>
          </a:bodyPr>
          <a:lstStyle/>
          <a:p>
            <a:pPr marL="342900" indent="-342900" algn="l">
              <a:lnSpc>
                <a:spcPts val="3300"/>
              </a:lnSpc>
              <a:buClr>
                <a:srgbClr val="008CCF"/>
              </a:buClr>
              <a:buFont typeface="Arial" panose="020B0604020202020204" pitchFamily="34" charset="0"/>
              <a:buChar char="•"/>
            </a:pPr>
            <a:r>
              <a:rPr lang="es-ES" sz="2400"/>
              <a:t>How to configure indicators within the Maintenance app</a:t>
            </a:r>
          </a:p>
        </p:txBody>
      </p:sp>
      <p:sp>
        <p:nvSpPr>
          <p:cNvPr id="106" name="TextBox 105">
            <a:extLst>
              <a:ext uri="{FF2B5EF4-FFF2-40B4-BE49-F238E27FC236}">
                <a16:creationId xmlns:a16="http://schemas.microsoft.com/office/drawing/2014/main" id="{0A816AD4-F889-9B32-773D-ABAC3FD7535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Indicators </a:t>
            </a:r>
          </a:p>
        </p:txBody>
      </p:sp>
      <p:grpSp>
        <p:nvGrpSpPr>
          <p:cNvPr id="54" name="Group 53">
            <a:extLst>
              <a:ext uri="{FF2B5EF4-FFF2-40B4-BE49-F238E27FC236}">
                <a16:creationId xmlns:a16="http://schemas.microsoft.com/office/drawing/2014/main" id="{85B98FCF-4B0B-266D-5CE7-600D88EB9617}"/>
              </a:ext>
            </a:extLst>
          </p:cNvPr>
          <p:cNvGrpSpPr/>
          <p:nvPr/>
        </p:nvGrpSpPr>
        <p:grpSpPr>
          <a:xfrm>
            <a:off x="3146875" y="2860851"/>
            <a:ext cx="1432049" cy="1770681"/>
            <a:chOff x="9227264" y="2935758"/>
            <a:chExt cx="731520" cy="904500"/>
          </a:xfrm>
        </p:grpSpPr>
        <p:pic>
          <p:nvPicPr>
            <p:cNvPr id="56" name="Graphic 55">
              <a:extLst>
                <a:ext uri="{FF2B5EF4-FFF2-40B4-BE49-F238E27FC236}">
                  <a16:creationId xmlns:a16="http://schemas.microsoft.com/office/drawing/2014/main" id="{26D76CD5-0908-34D7-D5E6-53950BDF24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58" name="Straight Connector 57">
              <a:extLst>
                <a:ext uri="{FF2B5EF4-FFF2-40B4-BE49-F238E27FC236}">
                  <a16:creationId xmlns:a16="http://schemas.microsoft.com/office/drawing/2014/main" id="{02FEDD44-7B4C-1526-4505-10B301310FC1}"/>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51E231C1-DD97-40DF-84B0-B8AF0093A8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spd="slow" p14:dur="2000" advClick="0" advTm="6144"/>
    </mc:Choice>
    <mc:Fallback xmlns="">
      <p:transition spd="slow" advClick="0" advTm="6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250" fill="hold"/>
                                        <p:tgtEl>
                                          <p:spTgt spid="54"/>
                                        </p:tgtEl>
                                        <p:attrNameLst>
                                          <p:attrName>ppt_w</p:attrName>
                                        </p:attrNameLst>
                                      </p:cBhvr>
                                      <p:tavLst>
                                        <p:tav tm="0">
                                          <p:val>
                                            <p:fltVal val="0"/>
                                          </p:val>
                                        </p:tav>
                                        <p:tav tm="100000">
                                          <p:val>
                                            <p:strVal val="#ppt_w"/>
                                          </p:val>
                                        </p:tav>
                                      </p:tavLst>
                                    </p:anim>
                                    <p:anim calcmode="lin" valueType="num">
                                      <p:cBhvr>
                                        <p:cTn id="16" dur="250" fill="hold"/>
                                        <p:tgtEl>
                                          <p:spTgt spid="54"/>
                                        </p:tgtEl>
                                        <p:attrNameLst>
                                          <p:attrName>ppt_h</p:attrName>
                                        </p:attrNameLst>
                                      </p:cBhvr>
                                      <p:tavLst>
                                        <p:tav tm="0">
                                          <p:val>
                                            <p:fltVal val="0"/>
                                          </p:val>
                                        </p:tav>
                                        <p:tav tm="100000">
                                          <p:val>
                                            <p:strVal val="#ppt_h"/>
                                          </p:val>
                                        </p:tav>
                                      </p:tavLst>
                                    </p:anim>
                                    <p:animEffect transition="in" filter="fade">
                                      <p:cBhvr>
                                        <p:cTn id="17"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98EC-61F8-F739-2E09-861CC6B937F2}"/>
              </a:ext>
            </a:extLst>
          </p:cNvPr>
          <p:cNvSpPr>
            <a:spLocks noGrp="1"/>
          </p:cNvSpPr>
          <p:nvPr>
            <p:ph type="title"/>
          </p:nvPr>
        </p:nvSpPr>
        <p:spPr/>
        <p:txBody>
          <a:bodyPr/>
          <a:lstStyle/>
          <a:p>
            <a:r>
              <a:rPr lang="es-ES"/>
              <a:t>RMNCAH example</a:t>
            </a:r>
          </a:p>
        </p:txBody>
      </p:sp>
      <p:sp>
        <p:nvSpPr>
          <p:cNvPr id="5" name="TextBox 4">
            <a:extLst>
              <a:ext uri="{FF2B5EF4-FFF2-40B4-BE49-F238E27FC236}">
                <a16:creationId xmlns:a16="http://schemas.microsoft.com/office/drawing/2014/main" id="{F098E519-9FF9-CA6A-85D1-C5CB3024A779}"/>
              </a:ext>
            </a:extLst>
          </p:cNvPr>
          <p:cNvSpPr txBox="1"/>
          <p:nvPr/>
        </p:nvSpPr>
        <p:spPr>
          <a:xfrm>
            <a:off x="4818080" y="1636395"/>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Indicators </a:t>
            </a:r>
          </a:p>
        </p:txBody>
      </p:sp>
      <p:sp>
        <p:nvSpPr>
          <p:cNvPr id="3" name="TextBox 2">
            <a:extLst>
              <a:ext uri="{FF2B5EF4-FFF2-40B4-BE49-F238E27FC236}">
                <a16:creationId xmlns:a16="http://schemas.microsoft.com/office/drawing/2014/main" id="{3B20864B-AE8D-505A-6586-1035C1F717F7}"/>
              </a:ext>
            </a:extLst>
          </p:cNvPr>
          <p:cNvSpPr txBox="1"/>
          <p:nvPr/>
        </p:nvSpPr>
        <p:spPr>
          <a:xfrm>
            <a:off x="3326130" y="2678221"/>
            <a:ext cx="5539740" cy="910827"/>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s-ES" sz="2400"/>
              <a:t>ANC 4th visit coverage</a:t>
            </a:r>
          </a:p>
          <a:p>
            <a:pPr marL="342900" indent="-342900" algn="l">
              <a:lnSpc>
                <a:spcPts val="3300"/>
              </a:lnSpc>
              <a:buClr>
                <a:srgbClr val="008CCF"/>
              </a:buClr>
              <a:buFont typeface="Rubik" pitchFamily="2" charset="-79"/>
              <a:buChar char="•"/>
            </a:pPr>
            <a:r>
              <a:rPr lang="es-ES" sz="2400"/>
              <a:t>ANC 1st to 8th visit dropout rate</a:t>
            </a:r>
          </a:p>
        </p:txBody>
      </p:sp>
    </p:spTree>
    <p:custDataLst>
      <p:tags r:id="rId1"/>
    </p:custDataLst>
    <p:extLst>
      <p:ext uri="{BB962C8B-B14F-4D97-AF65-F5344CB8AC3E}">
        <p14:creationId xmlns:p14="http://schemas.microsoft.com/office/powerpoint/2010/main" val="2503979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00" advTm="14232">
        <p159:morph option="byObject"/>
      </p:transition>
    </mc:Choice>
    <mc:Fallback xmlns="">
      <p:transition spd="slow" advTm="142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2AD35E-6A54-B57D-E3E6-3C7FF8636540}"/>
              </a:ext>
            </a:extLst>
          </p:cNvPr>
          <p:cNvSpPr txBox="1"/>
          <p:nvPr/>
        </p:nvSpPr>
        <p:spPr>
          <a:xfrm>
            <a:off x="2842260" y="221265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Indicators </a:t>
            </a:r>
          </a:p>
        </p:txBody>
      </p:sp>
      <p:sp>
        <p:nvSpPr>
          <p:cNvPr id="3" name="TextBox 2">
            <a:extLst>
              <a:ext uri="{FF2B5EF4-FFF2-40B4-BE49-F238E27FC236}">
                <a16:creationId xmlns:a16="http://schemas.microsoft.com/office/drawing/2014/main" id="{AA758597-4D29-1C6D-BE03-129FB493DC98}"/>
              </a:ext>
            </a:extLst>
          </p:cNvPr>
          <p:cNvSpPr txBox="1"/>
          <p:nvPr/>
        </p:nvSpPr>
        <p:spPr>
          <a:xfrm>
            <a:off x="2030060" y="3169456"/>
            <a:ext cx="3813810" cy="487634"/>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s-ES" sz="2400"/>
              <a:t>ANC 4th visit coverage</a:t>
            </a:r>
          </a:p>
        </p:txBody>
      </p:sp>
      <p:sp>
        <p:nvSpPr>
          <p:cNvPr id="4" name="Title 3">
            <a:extLst>
              <a:ext uri="{FF2B5EF4-FFF2-40B4-BE49-F238E27FC236}">
                <a16:creationId xmlns:a16="http://schemas.microsoft.com/office/drawing/2014/main" id="{7B3FE34B-0586-4770-2CBC-879497B19274}"/>
              </a:ext>
            </a:extLst>
          </p:cNvPr>
          <p:cNvSpPr>
            <a:spLocks noGrp="1"/>
          </p:cNvSpPr>
          <p:nvPr>
            <p:ph type="title"/>
          </p:nvPr>
        </p:nvSpPr>
        <p:spPr/>
        <p:txBody>
          <a:bodyPr/>
          <a:lstStyle/>
          <a:p>
            <a:r>
              <a:rPr lang="es-ES"/>
              <a:t>RMNCAH example</a:t>
            </a:r>
          </a:p>
        </p:txBody>
      </p:sp>
      <p:sp>
        <p:nvSpPr>
          <p:cNvPr id="5" name="TextBox 4">
            <a:extLst>
              <a:ext uri="{FF2B5EF4-FFF2-40B4-BE49-F238E27FC236}">
                <a16:creationId xmlns:a16="http://schemas.microsoft.com/office/drawing/2014/main" id="{1619F9EF-2BA1-F6AB-1096-AA5426D61E9B}"/>
              </a:ext>
            </a:extLst>
          </p:cNvPr>
          <p:cNvSpPr txBox="1"/>
          <p:nvPr/>
        </p:nvSpPr>
        <p:spPr>
          <a:xfrm>
            <a:off x="7205380" y="221265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elements</a:t>
            </a:r>
          </a:p>
        </p:txBody>
      </p:sp>
      <p:sp>
        <p:nvSpPr>
          <p:cNvPr id="6" name="TextBox 5">
            <a:extLst>
              <a:ext uri="{FF2B5EF4-FFF2-40B4-BE49-F238E27FC236}">
                <a16:creationId xmlns:a16="http://schemas.microsoft.com/office/drawing/2014/main" id="{1D8ABD6B-D4BB-C886-1FD0-FF78F4399DE2}"/>
              </a:ext>
            </a:extLst>
          </p:cNvPr>
          <p:cNvSpPr txBox="1"/>
          <p:nvPr/>
        </p:nvSpPr>
        <p:spPr>
          <a:xfrm>
            <a:off x="6504005" y="3169456"/>
            <a:ext cx="4552950" cy="1334020"/>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s-ES" sz="2400"/>
              <a:t>ANC 4th visit</a:t>
            </a:r>
          </a:p>
          <a:p>
            <a:pPr marL="342900" indent="-342900" algn="l">
              <a:lnSpc>
                <a:spcPts val="3300"/>
              </a:lnSpc>
              <a:buClr>
                <a:srgbClr val="008CCF"/>
              </a:buClr>
              <a:buFont typeface="Rubik" pitchFamily="2" charset="-79"/>
              <a:buChar char="•"/>
            </a:pPr>
            <a:r>
              <a:rPr lang="es-ES" sz="2400"/>
              <a:t>Annual population of expected pregnant women</a:t>
            </a:r>
          </a:p>
        </p:txBody>
      </p:sp>
    </p:spTree>
    <p:custDataLst>
      <p:tags r:id="rId1"/>
    </p:custDataLst>
    <p:extLst>
      <p:ext uri="{BB962C8B-B14F-4D97-AF65-F5344CB8AC3E}">
        <p14:creationId xmlns:p14="http://schemas.microsoft.com/office/powerpoint/2010/main" val="53478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164" advTm="19128">
        <p159:morph option="byObject"/>
      </p:transition>
    </mc:Choice>
    <mc:Fallback xmlns="">
      <p:transition spd="slow" advTm="191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8373E0-AADE-4D79-3DA7-776ED26953CC}"/>
              </a:ext>
            </a:extLst>
          </p:cNvPr>
          <p:cNvSpPr txBox="1"/>
          <p:nvPr/>
        </p:nvSpPr>
        <p:spPr>
          <a:xfrm>
            <a:off x="5322627" y="3198167"/>
            <a:ext cx="1042273" cy="461665"/>
          </a:xfrm>
          <a:prstGeom prst="rect">
            <a:avLst/>
          </a:prstGeom>
          <a:noFill/>
        </p:spPr>
        <p:txBody>
          <a:bodyPr wrap="none" rtlCol="0">
            <a:spAutoFit/>
          </a:bodyPr>
          <a:lstStyle/>
          <a:p>
            <a:pPr algn="l">
              <a:buClr>
                <a:srgbClr val="008CCF"/>
              </a:buClr>
            </a:pPr>
            <a:r>
              <a:rPr lang="fr-FR" sz="2400" dirty="0" err="1"/>
              <a:t>Demo</a:t>
            </a:r>
            <a:endParaRPr lang="fr-FR" sz="2400" dirty="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spd="slow" p14:dur="2000" advClick="0" advTm="274317"/>
    </mc:Choice>
    <mc:Fallback xmlns="">
      <p:transition spd="slow" advClick="0" advTm="27431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a:r>
              <a:rPr lang="en-NO" dirty="0"/>
              <a:t>Summary</a:t>
            </a:r>
          </a:p>
        </p:txBody>
      </p:sp>
      <p:sp>
        <p:nvSpPr>
          <p:cNvPr id="5" name="TextBox 4">
            <a:extLst>
              <a:ext uri="{FF2B5EF4-FFF2-40B4-BE49-F238E27FC236}">
                <a16:creationId xmlns:a16="http://schemas.microsoft.com/office/drawing/2014/main" id="{13622BBB-E2FC-2177-103F-6A093C873818}"/>
              </a:ext>
            </a:extLst>
          </p:cNvPr>
          <p:cNvSpPr txBox="1"/>
          <p:nvPr/>
        </p:nvSpPr>
        <p:spPr>
          <a:xfrm>
            <a:off x="2133600" y="2086358"/>
            <a:ext cx="6971780" cy="2180405"/>
          </a:xfrm>
          <a:prstGeom prst="rect">
            <a:avLst/>
          </a:prstGeom>
          <a:noFill/>
        </p:spPr>
        <p:txBody>
          <a:bodyPr wrap="none" rtlCol="0">
            <a:spAutoFit/>
          </a:bodyPr>
          <a:lstStyle/>
          <a:p>
            <a:pPr marL="457200" indent="-457200">
              <a:lnSpc>
                <a:spcPts val="3300"/>
              </a:lnSpc>
              <a:buClr>
                <a:srgbClr val="008CCF"/>
              </a:buClr>
              <a:buFontTx/>
              <a:buAutoNum type="arabicPeriod"/>
            </a:pPr>
            <a:r>
              <a:rPr lang="en-US" sz="2400" dirty="0"/>
              <a:t>Click the + icon in the </a:t>
            </a:r>
            <a:r>
              <a:rPr lang="en-US" sz="2400" dirty="0">
                <a:latin typeface="+mj-lt"/>
              </a:rPr>
              <a:t>indicator</a:t>
            </a:r>
            <a:r>
              <a:rPr lang="en-US" sz="2400" dirty="0"/>
              <a:t> section</a:t>
            </a:r>
          </a:p>
          <a:p>
            <a:pPr marL="457200" indent="-457200">
              <a:lnSpc>
                <a:spcPts val="3300"/>
              </a:lnSpc>
              <a:buClr>
                <a:srgbClr val="008CCF"/>
              </a:buClr>
              <a:buAutoNum type="arabicPeriod"/>
            </a:pPr>
            <a:r>
              <a:rPr lang="en-US" sz="2400" dirty="0"/>
              <a:t>Fill in the required fields</a:t>
            </a:r>
          </a:p>
          <a:p>
            <a:pPr marL="457200" indent="-457200">
              <a:lnSpc>
                <a:spcPts val="3300"/>
              </a:lnSpc>
              <a:buClr>
                <a:srgbClr val="008CCF"/>
              </a:buClr>
              <a:buAutoNum type="arabicPeriod"/>
            </a:pPr>
            <a:r>
              <a:rPr lang="en-US" sz="2400" dirty="0"/>
              <a:t>Configure the </a:t>
            </a:r>
            <a:r>
              <a:rPr lang="en-US" sz="2400" dirty="0">
                <a:latin typeface="+mj-lt"/>
              </a:rPr>
              <a:t>numerator</a:t>
            </a:r>
            <a:r>
              <a:rPr lang="en-US" sz="2400" dirty="0"/>
              <a:t> and </a:t>
            </a:r>
            <a:r>
              <a:rPr lang="en-US" sz="2400" dirty="0">
                <a:latin typeface="+mj-lt"/>
              </a:rPr>
              <a:t>denominator</a:t>
            </a:r>
          </a:p>
          <a:p>
            <a:pPr marL="457200" indent="-457200">
              <a:lnSpc>
                <a:spcPts val="3300"/>
              </a:lnSpc>
              <a:buClr>
                <a:srgbClr val="008CCF"/>
              </a:buClr>
              <a:buAutoNum type="arabicPeriod"/>
            </a:pPr>
            <a:r>
              <a:rPr lang="en-US" sz="2400" dirty="0">
                <a:latin typeface="+mj-lt"/>
              </a:rPr>
              <a:t>Verify</a:t>
            </a:r>
            <a:r>
              <a:rPr lang="en-US" sz="2400" dirty="0"/>
              <a:t> your formula</a:t>
            </a:r>
          </a:p>
          <a:p>
            <a:pPr marL="457200" indent="-457200">
              <a:lnSpc>
                <a:spcPts val="3300"/>
              </a:lnSpc>
              <a:buClr>
                <a:srgbClr val="008CCF"/>
              </a:buClr>
              <a:buAutoNum type="arabicPeriod"/>
            </a:pPr>
            <a:r>
              <a:rPr lang="en-US" sz="2400" dirty="0"/>
              <a:t>Click </a:t>
            </a:r>
            <a:r>
              <a:rPr lang="en-US" sz="2400" dirty="0">
                <a:latin typeface="+mj-lt"/>
              </a:rPr>
              <a:t>save</a:t>
            </a:r>
          </a:p>
        </p:txBody>
      </p:sp>
      <p:sp>
        <p:nvSpPr>
          <p:cNvPr id="3" name="TextBox 2">
            <a:extLst>
              <a:ext uri="{FF2B5EF4-FFF2-40B4-BE49-F238E27FC236}">
                <a16:creationId xmlns:a16="http://schemas.microsoft.com/office/drawing/2014/main" id="{6EF14607-F41A-828E-4516-23CBD380D7AC}"/>
              </a:ext>
            </a:extLst>
          </p:cNvPr>
          <p:cNvSpPr txBox="1"/>
          <p:nvPr/>
        </p:nvSpPr>
        <p:spPr>
          <a:xfrm>
            <a:off x="2011680" y="1493520"/>
            <a:ext cx="7909560" cy="830997"/>
          </a:xfrm>
          <a:prstGeom prst="rect">
            <a:avLst/>
          </a:prstGeom>
          <a:noFill/>
        </p:spPr>
        <p:txBody>
          <a:bodyPr wrap="square" rtlCol="0">
            <a:spAutoFit/>
          </a:bodyPr>
          <a:lstStyle/>
          <a:p>
            <a:pPr algn="l">
              <a:buClr>
                <a:srgbClr val="008CCF"/>
              </a:buClr>
            </a:pPr>
            <a:r>
              <a:rPr lang="en-US" sz="2400" dirty="0"/>
              <a:t>Indicators are created through the Maintenance app:</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spd="slow" p14:dur="2000" advClick="0" advTm="24528"/>
    </mc:Choice>
    <mc:Fallback xmlns="">
      <p:transition spd="slow" advClick="0" advTm="245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sVb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xV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FW+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xV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7FW+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OxV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sVb5UlBOzImkAAABuAAAAHAAAAHVuaXZlcnNhbC9sb2NhbF9zZXR0aW5ncy54bWwNzDEOgzAMQNGdU1jeKe3WgcDGVpbSA1jERZEcG5GA4PZk+8PTb/szChy8pWDq8PV4IrDO5oMuDn/TUL8RUib1JKbsUA2h76pWbCb5cs4FJliFLt4mjiUyjxSLHHYRqOFTXv/AHpuuugFQSwMEFAACAAgA7VW+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7VW+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OxVvlQGoq6pcgYAACYZAAAdAAAAAAAAAAEAAAAAAOARAAB1bml2ZXJzYWwvY29tbW9uX21lc3NhZ2VzLmxuZ1BLAQIAABQAAgAIAOxVvlQVHmAbowAAAH8BAAAuAAAAAAAAAAEAAAAAAI0YAAB1bml2ZXJzYWwvcGxheWJhY2tfYW5kX25hdmlnYXRpb25fc2V0dGluZ3MueG1sUEsBAgAAFAACAAgA7FW+VFmBjoFRBAAA3BUAACcAAAAAAAAAAQAAAAAAfBkAAHVuaXZlcnNhbC9mbGFzaF9wdWJsaXNoaW5nX3NldHRpbmdzLnhtbFBLAQIAABQAAgAIAOxVvlSh04FOhgMAAOAMAAAhAAAAAAAAAAEAAAAAABIeAAB1bml2ZXJzYWwvZmxhc2hfc2tpbl9zZXR0aW5ncy54bWxQSwECAAAUAAIACADsVb5UkUoaz0wEAABmFQAAJgAAAAAAAAABAAAAAADXIQAAdW5pdmVyc2FsL2h0bWxfcHVibGlzaGluZ19zZXR0aW5ncy54bWxQSwECAAAUAAIACADsVb5U603iqcMBAACLBgAAIQAAAAAAAAABAAAAAABnJgAAdW5pdmVyc2FsL2h0bWxfc2tpbl9zZXR0aW5ncy5qc29uUEsBAgAAFAACAAgA7FW+VJQTsyJpAAAAbgAAABwAAAAAAAAAAQAAAAAAaSgAAHVuaXZlcnNhbC9sb2NhbF9zZXR0aW5ncy54bWxQSwECAAAUAAIACADtVb5UB/ApiUsTAABVMQAAFwAAAAAAAAAAAAAAAAAMKQAAdW5pdmVyc2FsL3VuaXZlcnNhbC5wbmdQSwECAAAUAAIACADtVb5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ULTRA_SCORM_COURCE_TITLE" val="6.1.3 Creating indicators"/>
  <p:tag name="ISPRING_PRESENTATION_TITLE" val="6.1.3 Creating indicators"/>
  <p:tag name="ISPRING_SCREEN_RECS_UPDATED" val="D:\DHIS2_Projects\DHIS2Fundamentals2.0\DHIS2Customization\iSpringVideos\6.1.3 Creating indicators - Part 1\6.1.3 Creating Indicators"/>
  <p:tag name="ISPRING_RESOURCE_FOLDER" val="D:\DHIS2_Projects\DHIS2Fundamentals2.0\DHIS2Customization\iSpringVideos\6.1.3 Creating indicators - Part 1\6.1.3 Creating Indicators"/>
  <p:tag name="ISPRING_PRESENTATION_PATH" val="D:\DHIS2_Projects\DHIS2Fundamentals2.0\DHIS2Customization\iSpringVideos\6.1.3 Creating indicators - Part 1\6.1.3 Creating Indicators.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73"/>
  <p:tag name="ISPRING_PRESENTATION_INFO_2" val="&lt;?xml version=&quot;1.0&quot; encoding=&quot;UTF-8&quot; standalone=&quot;no&quot; ?&gt;&#10;&lt;presentation2&gt;&#10;&#10;  &lt;slides&gt;&#10;    &lt;slide id=&quot;{C4F86086-B0BD-4DB8-90A2-D9440BEB81E8}&quot; pptId=&quot;299&quot;/&gt;&#10;    &lt;slide id=&quot;{B1A4EBF0-6057-40A4-AFA6-8BADB6A2477A}&quot; pptId=&quot;306&quot;/&gt;&#10;    &lt;slide id=&quot;{B04A87DD-E7E0-4D94-AD8A-6F9FDA022059}&quot; pptId=&quot;300&quot;/&gt;&#10;    &lt;slide id=&quot;{6DC7903C-09BF-4EE1-9C58-4A5CCDB13853}&quot; pptId=&quot;305&quot;/&gt;&#10;    &lt;slide id=&quot;{9EB9AEAA-3D2E-455E-9DA0-6218C4A6B3C9}&quot; pptId=&quot;307&quot;/&gt;&#10;    &lt;slide id=&quot;{50F3B199-DACA-4801-825D-B6456AD60B7F}&quot; pptId=&quot;303&quot;/&gt;&#10;    &lt;slide id=&quot;{2E1227DA-A7E2-4817-9B78-5D72624F3E43}&quot; pptId=&quot;304&quot;/&gt;&#10;    &lt;slide id=&quot;{621E1F89-76D9-45A7-BD15-EFBAFE58996D}&quot; pptId=&quot;272&quot;/&gt;&#10;  &lt;/slides&gt;&#10;&#10;  &lt;narration&gt;&#10;    &lt;audioTracks&gt;&#10;      &lt;audioTrack muted=&quot;false&quot; name=&quot;Intro&quot; resource=&quot;40df7c41&quot; slideId=&quot;{C4F86086-B0BD-4DB8-90A2-D9440BEB81E8}&quot; startTime=&quot;0&quot; stepIndex=&quot;0&quot; volume=&quot;1&quot;&gt;&#10;        &lt;audio channels=&quot;2&quot; format=&quot;fltp&quot; sampleRate=&quot;44100&quot;/&gt;&#10;      &lt;/audioTrack&gt;&#10;      &lt;audioTrack muted=&quot;false&quot; name=&quot;outro&quot; resource=&quot;49f53956&quot; slideId=&quot;{621E1F89-76D9-45A7-BD15-EFBAFE58996D}&quot; startTime=&quot;0&quot; stepIndex=&quot;0&quot; volume=&quot;1&quot;&gt;&#10;        &lt;audio channels=&quot;2&quot; format=&quot;fltp&quot; sampleRate=&quot;44100&quot;/&gt;&#10;      &lt;/audioTrack&gt;&#10;      &lt;audioTrack muted=&quot;false&quot; name=&quot;Slide 2&quot; resource=&quot;80b2142f&quot; slideId=&quot;{B1A4EBF0-6057-40A4-AFA6-8BADB6A2477A}&quot; startTime=&quot;0&quot; stepIndex=&quot;0&quot; volume=&quot;1&quot;&gt;&#10;        &lt;audio channels=&quot;2&quot; format=&quot;fltp&quot; sampleRate=&quot;48000&quot;/&gt;&#10;      &lt;/audioTrack&gt;&#10;      &lt;audioTrack muted=&quot;false&quot; name=&quot;Slide 3&quot; resource=&quot;97d6a71f&quot; slideId=&quot;{B04A87DD-E7E0-4D94-AD8A-6F9FDA022059}&quot; startTime=&quot;0&quot; stepIndex=&quot;0&quot; volume=&quot;1&quot;&gt;&#10;        &lt;audio channels=&quot;2&quot; format=&quot;fltp&quot; sampleRate=&quot;48000&quot;/&gt;&#10;      &lt;/audioTrack&gt;&#10;      &lt;audioTrack muted=&quot;false&quot; name=&quot;Slide 4&quot; resource=&quot;b662577d&quot; slideId=&quot;{6DC7903C-09BF-4EE1-9C58-4A5CCDB13853}&quot; startTime=&quot;0&quot; stepIndex=&quot;0&quot; volume=&quot;1&quot;&gt;&#10;        &lt;audio channels=&quot;2&quot; format=&quot;fltp&quot; sampleRate=&quot;48000&quot;/&gt;&#10;      &lt;/audioTrack&gt;&#10;      &lt;audioTrack muted=&quot;false&quot; name=&quot;Slide 5&quot; resource=&quot;86f93420&quot; slideId=&quot;{9EB9AEAA-3D2E-455E-9DA0-6218C4A6B3C9}&quot; startTime=&quot;0&quot; stepIndex=&quot;0&quot; volume=&quot;1&quot;&gt;&#10;        &lt;audio channels=&quot;2&quot; format=&quot;fltp&quot; sampleRate=&quot;48000&quot;/&gt;&#10;      &lt;/audioTrack&gt;&#10;      &lt;audioTrack muted=&quot;false&quot; name=&quot;Slide 7&quot; resource=&quot;5a4f2c35&quot; slideId=&quot;{2E1227DA-A7E2-4817-9B78-5D72624F3E43}&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6.1.3 Creating indicators&quot;,&quot;onlineDestinationFolderId&quot;:&quot;96a9e516-dff5-11ec-b951-36ef03ae4bda&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4F86086-B0BD-4DB8-90A2-D9440BEB81E8}"/>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14.232"/>
  <p:tag name="TIMING" val="|2.258"/>
  <p:tag name="ISPRING_SLIDE_ID_2" val="{B1A4EBF0-6057-40A4-AFA6-8BADB6A2477A}"/>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6.144"/>
  <p:tag name="TIMING" val="|2.404"/>
  <p:tag name="ISPRING_SLIDE_ID_2" val="{B04A87DD-E7E0-4D94-AD8A-6F9FDA022059}"/>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BD76BC6-0152-4CF1-8FB1-C84477E7547A}:305"/>
  <p:tag name="GENSWF_ADVANCE_TIME" val="14.232"/>
  <p:tag name="TIMING" val="|4.549|2.362|2.828"/>
  <p:tag name="ISPRING_SLIDE_ID_2" val="{6DC7903C-09BF-4EE1-9C58-4A5CCDB1385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80A68BE-086C-43FE-BEA3-5E5C9BEA5F67}:307"/>
  <p:tag name="GENSWF_ADVANCE_TIME" val="19.128"/>
  <p:tag name="TIMING" val="|9.206|1.982|2.158"/>
  <p:tag name="ISPRING_SLIDE_ID_2" val="{9EB9AEAA-3D2E-455E-9DA0-6218C4A6B3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50F3B199-DACA-4801-825D-B6456AD60B7F}"/>
  <p:tag name="GENSWF_ADVANCE_TIME" val="274.31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24.528"/>
  <p:tag name="TIMING" val="|1.936|5.155|3.791|4.624|5.021|2.108"/>
  <p:tag name="ISPRING_SLIDE_ID_2" val="{2E1227DA-A7E2-4817-9B78-5D72624F3E4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621E1F89-76D9-45A7-BD15-EFBAFE58996D}"/>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21335</TotalTime>
  <Words>964</Words>
  <Application>Microsoft Macintosh PowerPoint</Application>
  <PresentationFormat>Widescreen</PresentationFormat>
  <Paragraphs>62</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example</vt:lpstr>
      <vt:lpstr>RMNCAH example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6.1.3 Creating indicators</dc:title>
  <dc:subject>elearning</dc:subject>
  <dc:creator>Alejandra Avila</dc:creator>
  <cp:lastModifiedBy>Simona Sekerova</cp:lastModifiedBy>
  <cp:revision>738</cp:revision>
  <cp:lastPrinted>2021-06-09T13:32:46Z</cp:lastPrinted>
  <dcterms:created xsi:type="dcterms:W3CDTF">2021-02-03T12:41:27Z</dcterms:created>
  <dcterms:modified xsi:type="dcterms:W3CDTF">2023-04-18T08:14:49Z</dcterms:modified>
</cp:coreProperties>
</file>